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78" r:id="rId4"/>
    <p:sldId id="258" r:id="rId5"/>
    <p:sldId id="269" r:id="rId6"/>
    <p:sldId id="261" r:id="rId7"/>
    <p:sldId id="263" r:id="rId8"/>
    <p:sldId id="259" r:id="rId9"/>
    <p:sldId id="260" r:id="rId10"/>
    <p:sldId id="266" r:id="rId11"/>
    <p:sldId id="268" r:id="rId12"/>
    <p:sldId id="264" r:id="rId1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Josefin Sans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verpass Black" panose="020B0604020202020204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83DB9-3058-4F35-8780-FB509474A943}">
  <a:tblStyle styleId="{37583DB9-3058-4F35-8780-FB509474A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52" autoAdjust="0"/>
  </p:normalViewPr>
  <p:slideViewPr>
    <p:cSldViewPr snapToGrid="0">
      <p:cViewPr varScale="1">
        <p:scale>
          <a:sx n="93" d="100"/>
          <a:sy n="93" d="100"/>
        </p:scale>
        <p:origin x="9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Примећујући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потребе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популације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развили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иновативну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свакодневну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подршку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особама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циљ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овој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групи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омогућимо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лак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приступ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поуздане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ће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у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значајној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мери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побољшати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њихов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квалитет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живота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Желимо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кроз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особама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обезбедимо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једноставан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начин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заказивање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примање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ће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пружити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оне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вредности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сматрају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најважнијим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независност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Имамо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пред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собом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значајан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тиче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популације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често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суочена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изазовима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самосталног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живота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истраживања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показала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многи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људи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сами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али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имају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у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обављању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основних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свакодневних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задатака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sr-Latn-RS" dirty="0">
                <a:effectLst/>
              </a:rPr>
            </a:b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олакша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Омогућава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приступ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помоћи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кроз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једноставан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процес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наручивања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услуга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то путем комуникације са вештачком интелигенцијом о којој ће бити речи касније. Након што старији наруче услугу, она се извршава ефикасно и у најкраћем могућем року. Услугу могу наручити било када и брзо, што им пружа осећај сигурности и поузданости.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тога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могућност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додатног прихода свима који желе да обаве заказане услуге - помагачи. Кроз ову платформу, помагачи имају могућност да помогну старијим особама у њиховој заједници и уз то добију накнаду за уложен напор и време. Ова могућност чини Сениеро привлачном опцијом за додатни посао уз могућност да људи допринесу заједници на позитиван начин.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3:Добро стање и благостање - апликација </a:t>
            </a:r>
            <a:r>
              <a:rPr lang="ru-RU" i="1" dirty="0"/>
              <a:t>Сеинеро </a:t>
            </a:r>
            <a:r>
              <a:rPr lang="ru-RU" dirty="0"/>
              <a:t>помаже старијима да остану здрави, омогућавајући им приступ потреној подршци и помоћи.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8: Достојанствен рад и економски раст - остварује се пружањем прилика за запослење пунолетним особама које желе да зараде.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9: Индустрија, иновације и инфраструктура - кроз интеграцију савремених технологија, као што су вештачка интелигенција и машинско учење, апликација</a:t>
            </a:r>
            <a:r>
              <a:rPr lang="ru-RU" i="1" dirty="0"/>
              <a:t> Сениеро</a:t>
            </a:r>
            <a:r>
              <a:rPr lang="ru-RU" dirty="0"/>
              <a:t> подстиче иновације у области подршке старијим особама.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10: Смањење неједнакости - смањује се социјална изолација старијих особа пружајући им једнаке шансе за учешће у друштву.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r-Cyrl-RS" b="0" dirty="0"/>
              <a:t>Циљ 11: Одрживи градови и заједнице</a:t>
            </a:r>
            <a:r>
              <a:rPr lang="en-US" b="0" dirty="0"/>
              <a:t> - o</a:t>
            </a:r>
            <a:r>
              <a:rPr lang="sr-Cyrl-RS" dirty="0"/>
              <a:t>могућава услуг</a:t>
            </a:r>
            <a:r>
              <a:rPr lang="en-US" dirty="0"/>
              <a:t>e</a:t>
            </a:r>
            <a:r>
              <a:rPr lang="sr-Cyrl-RS" dirty="0"/>
              <a:t> као што су достава, чишћење и локална подршка, тиме Сениеро доприноси изградњи одрживијих заједница, где се старији људи могу осећати укључено и безбедно.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dirty="0"/>
              <a:t>Циљ 17: Партнерства за циљеве - с</a:t>
            </a:r>
            <a:r>
              <a:rPr lang="ru-RU" dirty="0"/>
              <a:t>арадњом са локалним компанијама (апотекама, продавницама, транспортним услугама) и организацијама, Сениеро гради партнерства која доприносе остварењу циљева одрживог развоја.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 dirty="0"/>
              <a:t>Снаге</a:t>
            </a:r>
            <a:r>
              <a:rPr lang="sr-Cyrl-RS" dirty="0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Интуитиван кориснички интерфејс – </a:t>
            </a:r>
            <a:r>
              <a:rPr lang="sr-Cyrl-RS" b="0" dirty="0"/>
              <a:t>апликација је дизајнирана тако да буде лако употребљива, једноставна за коришћење, прилагођена старијим особама.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Специјализоване услуге</a:t>
            </a:r>
            <a:r>
              <a:rPr lang="sr-Cyrl-RS" b="0" dirty="0"/>
              <a:t> – апликација нуди прилагођене услуге као што су достава лекова, помоћ у кућним пословима и достава намирница.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Вештачка интелигенција - </a:t>
            </a:r>
            <a:r>
              <a:rPr lang="ru-RU" b="0" dirty="0"/>
              <a:t> апликација користи вештачку интелигенцију за креирање услуга путем интеракције са корисницима, што омогућава персонализовану подршку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Слабости</a:t>
            </a:r>
            <a:r>
              <a:rPr lang="ru-RU" dirty="0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Техничка сложеност имплементације – </a:t>
            </a:r>
            <a:r>
              <a:rPr lang="ru-RU" b="0" dirty="0"/>
              <a:t>имплементација вештачке интелигенције може бити технички захтевна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Зависност од помагача</a:t>
            </a:r>
            <a:r>
              <a:rPr lang="ru-RU" b="0" dirty="0"/>
              <a:t> – успех апликације зависи од броја и доступности помагача који су спремни да обављају услуге.</a:t>
            </a:r>
            <a:endParaRPr lang="sr-Cyrl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 dirty="0"/>
              <a:t>Прилике</a:t>
            </a:r>
            <a:r>
              <a:rPr lang="sr-Cyrl-RS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Растуће тржишта </a:t>
            </a:r>
            <a:r>
              <a:rPr lang="sr-Cyrl-RS" dirty="0"/>
              <a:t>– све је већи број старијих особа које користе технологију, што пружа велики потенцијал за раст тржишта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b="1" dirty="0"/>
              <a:t>Мала конкуренција 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с обзиром да на тржишту нема уопште конкуренције у области технолошких решења за старије особе, а јако мало у генералном пружању подршке старијима, </a:t>
            </a:r>
            <a:r>
              <a:rPr lang="sr-Cyrl-R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Сениеро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ће заузети доминантну позицију као лидер у том сегменту стварајући базу лојалних корисника.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Партнерства -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сарадња са апотекама, здравственим установама и другим компанијама омогућава проширење понуде услуга и пружање додатних вредности корисницима, стварајући конкурентску предност у подручју доступности и разноврсности услуга.</a:t>
            </a:r>
            <a:endParaRPr lang="sr-Cyrl-R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Претње:</a:t>
            </a:r>
          </a:p>
          <a:p>
            <a:pPr marL="285750" marR="0" lvl="0" indent="-28575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Регулаторни захтеви –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изненадне промене у законима или регулативама које се односе на пружање здравствених услуга могу резултовати мењањем пословног модела и саме апликације, што би довело до отежаног процеса или потпоуног ограничења пружања услуге.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Технолошке промене </a:t>
            </a:r>
            <a:r>
              <a:rPr lang="sr-Cyrl-RS" dirty="0"/>
              <a:t>– брзи развој технологије може довести до потребе за честим ажурирањем и модификовањем апликације.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b="1" dirty="0"/>
              <a:t>Конкуренти у настајању </a:t>
            </a:r>
            <a:r>
              <a:rPr lang="sr-Cyrl-RS" dirty="0"/>
              <a:t>-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постојање или настајање конкуренције у индустрији, може довести до отежаног привлачења и задржавања корисника  и партнера.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4" r:id="rId8"/>
    <p:sldLayoutId id="2147483665" r:id="rId9"/>
    <p:sldLayoutId id="2147483667" r:id="rId10"/>
    <p:sldLayoutId id="2147483670" r:id="rId11"/>
    <p:sldLayoutId id="2147483671" r:id="rId12"/>
    <p:sldLayoutId id="2147483672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093333" y="772850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Интернет апликација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3483548" y="3553432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Миљан Војводић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Тамара Радојчић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Сања Дробњак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Огњен Николић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21EF60EC-D95A-86EC-05A6-53EF664B7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526" y="2750149"/>
            <a:ext cx="2156081" cy="732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2BC0249-1146-1132-73F3-5FD1D2FD5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4" y="4171503"/>
            <a:ext cx="2428407" cy="398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544025" y="49903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Резултати спровођених анкета</a:t>
            </a:r>
            <a:endParaRPr dirty="0"/>
          </a:p>
        </p:txBody>
      </p:sp>
      <p:pic>
        <p:nvPicPr>
          <p:cNvPr id="2288" name="Google Shape;2288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9" name="Google Shape;2289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0" name="Google Shape;2290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4" name="Google Shape;2294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0" name="Google Shape;2310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2" name="Google Shape;2312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3" name="Google Shape;2313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7" name="Google Shape;2317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8" name="Google Shape;2318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48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2321" name="Google Shape;2321;p48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</a:t>
            </a:r>
            <a:endParaRPr/>
          </a:p>
        </p:txBody>
      </p:sp>
      <p:sp>
        <p:nvSpPr>
          <p:cNvPr id="2323" name="Google Shape;2323;p48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 cold place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endParaRPr/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</a:t>
            </a:r>
            <a:endParaRPr/>
          </a:p>
        </p:txBody>
      </p:sp>
      <p:sp>
        <p:nvSpPr>
          <p:cNvPr id="2326" name="Google Shape;2326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DC1C5C60-305C-EEAF-D6A2-478314A47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719344" y="898475"/>
            <a:ext cx="2075602" cy="168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3439526" y="1617622"/>
            <a:ext cx="2178917" cy="180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5939045" y="2534931"/>
            <a:ext cx="2522065" cy="20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/>
          <p:cNvSpPr txBox="1">
            <a:spLocks noGrp="1"/>
          </p:cNvSpPr>
          <p:nvPr>
            <p:ph type="subTitle" idx="1"/>
          </p:nvPr>
        </p:nvSpPr>
        <p:spPr>
          <a:xfrm>
            <a:off x="6243378" y="2875764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Додавање могућности оцењивања помагача</a:t>
            </a:r>
            <a:endParaRPr dirty="0"/>
          </a:p>
        </p:txBody>
      </p:sp>
      <p:sp>
        <p:nvSpPr>
          <p:cNvPr id="2367" name="Google Shape;2367;p50"/>
          <p:cNvSpPr txBox="1">
            <a:spLocks noGrp="1"/>
          </p:cNvSpPr>
          <p:nvPr>
            <p:ph type="subTitle" idx="3"/>
          </p:nvPr>
        </p:nvSpPr>
        <p:spPr>
          <a:xfrm>
            <a:off x="763706" y="1361218"/>
            <a:ext cx="2110624" cy="762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Технолошка унапређења</a:t>
            </a:r>
            <a:endParaRPr dirty="0"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7"/>
          </p:nvPr>
        </p:nvSpPr>
        <p:spPr>
          <a:xfrm>
            <a:off x="3510288" y="2139090"/>
            <a:ext cx="2200109" cy="1254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Нове сарадње и партнерства</a:t>
            </a:r>
            <a:endParaRPr dirty="0"/>
          </a:p>
        </p:txBody>
      </p:sp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Планови за будућност</a:t>
            </a:r>
            <a:endParaRPr dirty="0"/>
          </a:p>
        </p:txBody>
      </p:sp>
      <p:pic>
        <p:nvPicPr>
          <p:cNvPr id="20" name="Picture 19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D90EAE4C-52E8-A201-E133-9D1256FB0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282503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Питања?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400" dirty="0"/>
              <a:t>Хвала на пажњи!</a:t>
            </a:r>
            <a:endParaRPr sz="5000"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12062162-49B5-1327-0A66-B2464FDF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528639" y="950825"/>
            <a:ext cx="8086722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sr-Cyrl-RS" sz="1800" dirty="0"/>
              <a:t>Р</a:t>
            </a:r>
            <a:r>
              <a:rPr lang="ru-RU" sz="1800" dirty="0"/>
              <a:t>азвијамо апликацију која пружа свакодневну подршку </a:t>
            </a:r>
            <a:r>
              <a:rPr lang="ru-RU" sz="1800" b="1" dirty="0">
                <a:solidFill>
                  <a:schemeClr val="accent1"/>
                </a:solidFill>
                <a:uFill>
                  <a:noFill/>
                </a:uFill>
              </a:rPr>
              <a:t>старијим особама</a:t>
            </a:r>
          </a:p>
          <a:p>
            <a:pPr marL="742950" lvl="1" indent="-285750"/>
            <a:r>
              <a:rPr lang="ru-RU" sz="1600" dirty="0"/>
              <a:t>Желимо да побољшамо квалитет живота старијих особа кроз лако доступне и поуздане услуге</a:t>
            </a:r>
            <a:endParaRPr lang="sr-Cyrl-RS" sz="1600" dirty="0"/>
          </a:p>
          <a:p>
            <a:pPr marL="742950" lvl="1" indent="-285750"/>
            <a:r>
              <a:rPr lang="ru-RU" sz="1600" dirty="0"/>
              <a:t>Циљ нам је да обезбедимо једноставан начин за заказивање и примање услуга које ће старијима омогућити независност и сигурност</a:t>
            </a:r>
            <a:endParaRPr lang="sr-Latn-RS" sz="1600" dirty="0"/>
          </a:p>
          <a:p>
            <a:pPr marL="742950" lvl="1" indent="-285750"/>
            <a:endParaRPr lang="ru-RU" sz="1800" b="1" dirty="0">
              <a:solidFill>
                <a:schemeClr val="accent1"/>
              </a:solidFill>
              <a:uFill>
                <a:noFill/>
              </a:uFill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Шта нудимо?</a:t>
            </a:r>
            <a:endParaRPr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5829DEE8-394B-9D9E-04FB-4B90663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6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Проблеми и решења</a:t>
            </a:r>
            <a:endParaRPr dirty="0"/>
          </a:p>
        </p:txBody>
      </p:sp>
      <p:pic>
        <p:nvPicPr>
          <p:cNvPr id="2684" name="Google Shape;2684;p6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152530" y="632400"/>
            <a:ext cx="3119504" cy="16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6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1128968">
            <a:off x="2358829" y="1864768"/>
            <a:ext cx="2469670" cy="170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wo people sitting in a chair&#10;&#10;Description automatically generated">
            <a:extLst>
              <a:ext uri="{FF2B5EF4-FFF2-40B4-BE49-F238E27FC236}">
                <a16:creationId xmlns:a16="http://schemas.microsoft.com/office/drawing/2014/main" id="{2CDF0E8E-7182-CBC4-AE9E-C3871108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613" y="1458073"/>
            <a:ext cx="3853869" cy="25692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80" name="Google Shape;2680;p60"/>
          <p:cNvSpPr txBox="1">
            <a:spLocks noGrp="1"/>
          </p:cNvSpPr>
          <p:nvPr>
            <p:ph type="subTitle" idx="2"/>
          </p:nvPr>
        </p:nvSpPr>
        <p:spPr>
          <a:xfrm>
            <a:off x="-149181" y="1033144"/>
            <a:ext cx="3722925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b="1" dirty="0"/>
              <a:t>1. </a:t>
            </a:r>
            <a:r>
              <a:rPr lang="sr-Cyrl-RS" sz="1800" b="1" dirty="0"/>
              <a:t>Старија популација</a:t>
            </a:r>
          </a:p>
          <a:p>
            <a:pPr marL="0" indent="0"/>
            <a:r>
              <a:rPr lang="sr-Cyrl-RS" sz="1800" dirty="0"/>
              <a:t>Самосталност</a:t>
            </a:r>
          </a:p>
          <a:p>
            <a:pPr marL="0" indent="0"/>
            <a:r>
              <a:rPr lang="sr-Cyrl-RS" sz="1800" dirty="0"/>
              <a:t>Свакодневна помоћ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638B4-6668-8549-5706-72EF674C713C}"/>
              </a:ext>
            </a:extLst>
          </p:cNvPr>
          <p:cNvSpPr txBox="1"/>
          <p:nvPr/>
        </p:nvSpPr>
        <p:spPr>
          <a:xfrm>
            <a:off x="1075572" y="2315222"/>
            <a:ext cx="5222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1400"/>
            </a:pPr>
            <a:r>
              <a:rPr lang="en-U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sr-Cyrl-R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Приступ помоћи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Ефикасно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Независно</a:t>
            </a:r>
          </a:p>
        </p:txBody>
      </p:sp>
      <p:pic>
        <p:nvPicPr>
          <p:cNvPr id="8" name="Google Shape;2684;p60">
            <a:extLst>
              <a:ext uri="{FF2B5EF4-FFF2-40B4-BE49-F238E27FC236}">
                <a16:creationId xmlns:a16="http://schemas.microsoft.com/office/drawing/2014/main" id="{18B2C785-3A3E-C671-21B4-8D35FC744285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910274" y="3311634"/>
            <a:ext cx="3183218" cy="18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775D6E-6A45-3239-3CC7-2D0759DBD8E6}"/>
              </a:ext>
            </a:extLst>
          </p:cNvPr>
          <p:cNvSpPr txBox="1"/>
          <p:nvPr/>
        </p:nvSpPr>
        <p:spPr>
          <a:xfrm>
            <a:off x="-1791986" y="3831104"/>
            <a:ext cx="8665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1400"/>
            </a:pPr>
            <a:r>
              <a:rPr lang="en-U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3. </a:t>
            </a:r>
            <a:r>
              <a:rPr lang="sr-Cyrl-R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Могућности за зараду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Флексибилност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Пружање помоћи</a:t>
            </a:r>
          </a:p>
        </p:txBody>
      </p:sp>
      <p:pic>
        <p:nvPicPr>
          <p:cNvPr id="15" name="Picture 14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548F15D-40E4-A235-7BD7-9DEB22F6A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1104265" y="442712"/>
            <a:ext cx="668189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Решавање циљева одрживог развоја УН (</a:t>
            </a:r>
            <a:r>
              <a:rPr lang="en-US" i="1" dirty="0"/>
              <a:t>SDG</a:t>
            </a:r>
            <a:r>
              <a:rPr lang="sr-Cyrl-RS" dirty="0"/>
              <a:t>)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004669" y="3522210"/>
            <a:ext cx="959756" cy="7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44816" y="353362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82646" y="3552205"/>
            <a:ext cx="959756" cy="7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99057" y="1709829"/>
            <a:ext cx="933691" cy="74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927308" y="1592607"/>
            <a:ext cx="1058196" cy="8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775357" y="1702293"/>
            <a:ext cx="1017189" cy="75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2988247" y="3699839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11</a:t>
            </a:r>
            <a:endParaRPr sz="3000"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938006" y="369835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17</a:t>
            </a:r>
            <a:endParaRPr sz="30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938006" y="17931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09</a:t>
            </a:r>
            <a:endParaRPr sz="3000"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347764" y="370293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10</a:t>
            </a:r>
            <a:endParaRPr sz="3000"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311368" y="1775477"/>
            <a:ext cx="1109068" cy="740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03</a:t>
            </a:r>
            <a:endParaRPr sz="3000"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2771139" y="181868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08</a:t>
            </a:r>
            <a:endParaRPr sz="3000"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3980407" y="3482987"/>
            <a:ext cx="2136146" cy="928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Одрживи градови и заједнице</a:t>
            </a:r>
            <a:endParaRPr sz="1800"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829405" y="376603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Партнерства за циљеве</a:t>
            </a:r>
            <a:endParaRPr sz="1800"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29405" y="2145918"/>
            <a:ext cx="21476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Индустрија, иновације и инфраструктура</a:t>
            </a:r>
            <a:endParaRPr sz="1800"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135282" y="383952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Смањење неједнакости</a:t>
            </a:r>
            <a:endParaRPr sz="18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220384" y="199298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Добро здравље</a:t>
            </a:r>
            <a:endParaRPr sz="1800"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3689437" y="2224574"/>
            <a:ext cx="2136146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Достојанствен рад и економски раст</a:t>
            </a:r>
            <a:endParaRPr sz="1800" dirty="0"/>
          </a:p>
        </p:txBody>
      </p:sp>
      <p:pic>
        <p:nvPicPr>
          <p:cNvPr id="15" name="Picture 14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F6191B9-C55B-72CD-5128-E74B2325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2395;p51">
            <a:extLst>
              <a:ext uri="{FF2B5EF4-FFF2-40B4-BE49-F238E27FC236}">
                <a16:creationId xmlns:a16="http://schemas.microsoft.com/office/drawing/2014/main" id="{6DD034B3-4F4E-A892-A6A4-C509DE91CC09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SWOT </a:t>
            </a:r>
            <a:r>
              <a:rPr lang="sr-Cyrl-RS" sz="3200" dirty="0"/>
              <a:t>Анализа</a:t>
            </a:r>
            <a:endParaRPr sz="3200" dirty="0"/>
          </a:p>
        </p:txBody>
      </p:sp>
      <p:pic>
        <p:nvPicPr>
          <p:cNvPr id="63" name="Google Shape;2396;p51">
            <a:extLst>
              <a:ext uri="{FF2B5EF4-FFF2-40B4-BE49-F238E27FC236}">
                <a16:creationId xmlns:a16="http://schemas.microsoft.com/office/drawing/2014/main" id="{1465CAFC-8B44-4DBB-B05D-2CA51DF4831E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813343" y="1221064"/>
            <a:ext cx="2959126" cy="76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97;p51">
            <a:extLst>
              <a:ext uri="{FF2B5EF4-FFF2-40B4-BE49-F238E27FC236}">
                <a16:creationId xmlns:a16="http://schemas.microsoft.com/office/drawing/2014/main" id="{5EE6190B-36A4-CF3A-0AA2-8B145056A90D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058981" y="1253495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98;p51">
            <a:extLst>
              <a:ext uri="{FF2B5EF4-FFF2-40B4-BE49-F238E27FC236}">
                <a16:creationId xmlns:a16="http://schemas.microsoft.com/office/drawing/2014/main" id="{E68E37C6-595C-7F05-F5B4-70718A7EEDB7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937180" y="2909789"/>
            <a:ext cx="2997909" cy="66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99;p51">
            <a:extLst>
              <a:ext uri="{FF2B5EF4-FFF2-40B4-BE49-F238E27FC236}">
                <a16:creationId xmlns:a16="http://schemas.microsoft.com/office/drawing/2014/main" id="{5F53ACA2-FB21-5C6D-DBED-CC8FBA8CCD73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6433" y="2869166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400;p51">
            <a:extLst>
              <a:ext uri="{FF2B5EF4-FFF2-40B4-BE49-F238E27FC236}">
                <a16:creationId xmlns:a16="http://schemas.microsoft.com/office/drawing/2014/main" id="{187178E1-18CD-CA77-B1FA-A8AE0E9F4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954" y="138719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Снаге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Strengths)</a:t>
            </a:r>
          </a:p>
        </p:txBody>
      </p:sp>
      <p:sp>
        <p:nvSpPr>
          <p:cNvPr id="2372" name="Google Shape;2401;p51">
            <a:extLst>
              <a:ext uri="{FF2B5EF4-FFF2-40B4-BE49-F238E27FC236}">
                <a16:creationId xmlns:a16="http://schemas.microsoft.com/office/drawing/2014/main" id="{A5BE23C6-43AC-3E11-D117-ED91AC6952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7909" y="1942255"/>
            <a:ext cx="3612145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Интуитиван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UI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Специјализоване услуге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Вештачка интелигенција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73" name="Google Shape;2402;p51">
            <a:extLst>
              <a:ext uri="{FF2B5EF4-FFF2-40B4-BE49-F238E27FC236}">
                <a16:creationId xmlns:a16="http://schemas.microsoft.com/office/drawing/2014/main" id="{9537B6B7-1B61-B673-00D1-4ACCBC5CBA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4940563" y="134597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Слабости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Weaknesses)</a:t>
            </a:r>
          </a:p>
        </p:txBody>
      </p:sp>
      <p:sp>
        <p:nvSpPr>
          <p:cNvPr id="2374" name="Google Shape;2403;p51">
            <a:extLst>
              <a:ext uri="{FF2B5EF4-FFF2-40B4-BE49-F238E27FC236}">
                <a16:creationId xmlns:a16="http://schemas.microsoft.com/office/drawing/2014/main" id="{32B9480B-875A-7EB0-DC77-AFEFB459A9E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01392" y="1938327"/>
            <a:ext cx="4487616" cy="772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Техничка сложеност имплементације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Зависност од помагача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404;p51">
            <a:extLst>
              <a:ext uri="{FF2B5EF4-FFF2-40B4-BE49-F238E27FC236}">
                <a16:creationId xmlns:a16="http://schemas.microsoft.com/office/drawing/2014/main" id="{DA54A2FD-B22B-D2DD-027B-0C5EB2FE8DE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040058" y="2991603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Прилике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Opportunities)</a:t>
            </a:r>
          </a:p>
        </p:txBody>
      </p:sp>
      <p:sp>
        <p:nvSpPr>
          <p:cNvPr id="2376" name="Google Shape;2405;p51">
            <a:extLst>
              <a:ext uri="{FF2B5EF4-FFF2-40B4-BE49-F238E27FC236}">
                <a16:creationId xmlns:a16="http://schemas.microsoft.com/office/drawing/2014/main" id="{9E378A32-7133-663A-3FA2-EAEA42DBA06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73676" y="3531423"/>
            <a:ext cx="4466887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Раст тржишта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Мала конкуренција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Партнерства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7" name="Google Shape;2406;p51">
            <a:extLst>
              <a:ext uri="{FF2B5EF4-FFF2-40B4-BE49-F238E27FC236}">
                <a16:creationId xmlns:a16="http://schemas.microsoft.com/office/drawing/2014/main" id="{E00A0A7A-746B-BAC1-4EC8-7D5BA230D15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4850982" y="300004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Претње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Threats)</a:t>
            </a:r>
          </a:p>
        </p:txBody>
      </p:sp>
      <p:sp>
        <p:nvSpPr>
          <p:cNvPr id="2378" name="Google Shape;2407;p51">
            <a:extLst>
              <a:ext uri="{FF2B5EF4-FFF2-40B4-BE49-F238E27FC236}">
                <a16:creationId xmlns:a16="http://schemas.microsoft.com/office/drawing/2014/main" id="{AA3AD635-5736-2083-9D7F-E04CDA6EED2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82886" y="3531423"/>
            <a:ext cx="306359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Регулаторни захтеви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Технолошке промене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Конкуренти у настајању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9" name="Google Shape;2408;p51">
            <a:extLst>
              <a:ext uri="{FF2B5EF4-FFF2-40B4-BE49-F238E27FC236}">
                <a16:creationId xmlns:a16="http://schemas.microsoft.com/office/drawing/2014/main" id="{9DD5B441-90CD-021A-B2A7-3586D73900A4}"/>
              </a:ext>
            </a:extLst>
          </p:cNvPr>
          <p:cNvGrpSpPr/>
          <p:nvPr/>
        </p:nvGrpSpPr>
        <p:grpSpPr>
          <a:xfrm>
            <a:off x="564733" y="1438037"/>
            <a:ext cx="343825" cy="428975"/>
            <a:chOff x="1541450" y="2026250"/>
            <a:chExt cx="343825" cy="428975"/>
          </a:xfrm>
        </p:grpSpPr>
        <p:sp>
          <p:nvSpPr>
            <p:cNvPr id="2380" name="Google Shape;2409;p51">
              <a:extLst>
                <a:ext uri="{FF2B5EF4-FFF2-40B4-BE49-F238E27FC236}">
                  <a16:creationId xmlns:a16="http://schemas.microsoft.com/office/drawing/2014/main" id="{38A8A75E-E259-3B4F-D24B-F1D7AD4C8C3C}"/>
                </a:ext>
              </a:extLst>
            </p:cNvPr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10;p51">
              <a:extLst>
                <a:ext uri="{FF2B5EF4-FFF2-40B4-BE49-F238E27FC236}">
                  <a16:creationId xmlns:a16="http://schemas.microsoft.com/office/drawing/2014/main" id="{0A31A99B-455F-3826-2CC3-5C94C0EF2A14}"/>
                </a:ext>
              </a:extLst>
            </p:cNvPr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2" name="Google Shape;2411;p51">
            <a:extLst>
              <a:ext uri="{FF2B5EF4-FFF2-40B4-BE49-F238E27FC236}">
                <a16:creationId xmlns:a16="http://schemas.microsoft.com/office/drawing/2014/main" id="{CD0F95C9-58EF-3F77-EC41-F2526184F85F}"/>
              </a:ext>
            </a:extLst>
          </p:cNvPr>
          <p:cNvGrpSpPr/>
          <p:nvPr/>
        </p:nvGrpSpPr>
        <p:grpSpPr>
          <a:xfrm>
            <a:off x="7721031" y="1412294"/>
            <a:ext cx="441600" cy="429100"/>
            <a:chOff x="231725" y="3046400"/>
            <a:chExt cx="441600" cy="429100"/>
          </a:xfrm>
        </p:grpSpPr>
        <p:sp>
          <p:nvSpPr>
            <p:cNvPr id="2383" name="Google Shape;2412;p51">
              <a:extLst>
                <a:ext uri="{FF2B5EF4-FFF2-40B4-BE49-F238E27FC236}">
                  <a16:creationId xmlns:a16="http://schemas.microsoft.com/office/drawing/2014/main" id="{25B02810-4193-D855-AAF3-5AE1EC407E10}"/>
                </a:ext>
              </a:extLst>
            </p:cNvPr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13;p51">
              <a:extLst>
                <a:ext uri="{FF2B5EF4-FFF2-40B4-BE49-F238E27FC236}">
                  <a16:creationId xmlns:a16="http://schemas.microsoft.com/office/drawing/2014/main" id="{9F69664C-E01C-7AE8-15B3-29FF3EEFA4F9}"/>
                </a:ext>
              </a:extLst>
            </p:cNvPr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414;p51">
            <a:extLst>
              <a:ext uri="{FF2B5EF4-FFF2-40B4-BE49-F238E27FC236}">
                <a16:creationId xmlns:a16="http://schemas.microsoft.com/office/drawing/2014/main" id="{0F1BE2CC-10E3-A9C2-435A-6186786663A8}"/>
              </a:ext>
            </a:extLst>
          </p:cNvPr>
          <p:cNvGrpSpPr/>
          <p:nvPr/>
        </p:nvGrpSpPr>
        <p:grpSpPr>
          <a:xfrm>
            <a:off x="7640521" y="3079403"/>
            <a:ext cx="411925" cy="439900"/>
            <a:chOff x="246563" y="2142550"/>
            <a:chExt cx="411925" cy="429200"/>
          </a:xfrm>
        </p:grpSpPr>
        <p:sp>
          <p:nvSpPr>
            <p:cNvPr id="2386" name="Google Shape;2415;p51">
              <a:extLst>
                <a:ext uri="{FF2B5EF4-FFF2-40B4-BE49-F238E27FC236}">
                  <a16:creationId xmlns:a16="http://schemas.microsoft.com/office/drawing/2014/main" id="{21B1647B-29D2-A229-8512-D1B2AD0A3307}"/>
                </a:ext>
              </a:extLst>
            </p:cNvPr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16;p51">
              <a:extLst>
                <a:ext uri="{FF2B5EF4-FFF2-40B4-BE49-F238E27FC236}">
                  <a16:creationId xmlns:a16="http://schemas.microsoft.com/office/drawing/2014/main" id="{8B22CB67-B62F-0300-DE70-E79E984199C9}"/>
                </a:ext>
              </a:extLst>
            </p:cNvPr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17;p51">
              <a:extLst>
                <a:ext uri="{FF2B5EF4-FFF2-40B4-BE49-F238E27FC236}">
                  <a16:creationId xmlns:a16="http://schemas.microsoft.com/office/drawing/2014/main" id="{88C18B59-82A9-73B6-2F25-E8DA3D66D60A}"/>
                </a:ext>
              </a:extLst>
            </p:cNvPr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18;p51">
              <a:extLst>
                <a:ext uri="{FF2B5EF4-FFF2-40B4-BE49-F238E27FC236}">
                  <a16:creationId xmlns:a16="http://schemas.microsoft.com/office/drawing/2014/main" id="{4940783A-F2F3-C2D7-E105-414C8F27B99A}"/>
                </a:ext>
              </a:extLst>
            </p:cNvPr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19;p51">
              <a:extLst>
                <a:ext uri="{FF2B5EF4-FFF2-40B4-BE49-F238E27FC236}">
                  <a16:creationId xmlns:a16="http://schemas.microsoft.com/office/drawing/2014/main" id="{D3990ACE-D366-9CF4-8DE1-077ED40453D0}"/>
                </a:ext>
              </a:extLst>
            </p:cNvPr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20;p51">
              <a:extLst>
                <a:ext uri="{FF2B5EF4-FFF2-40B4-BE49-F238E27FC236}">
                  <a16:creationId xmlns:a16="http://schemas.microsoft.com/office/drawing/2014/main" id="{AE0BCAD7-E56B-BAC8-0584-007112058845}"/>
                </a:ext>
              </a:extLst>
            </p:cNvPr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21;p51">
              <a:extLst>
                <a:ext uri="{FF2B5EF4-FFF2-40B4-BE49-F238E27FC236}">
                  <a16:creationId xmlns:a16="http://schemas.microsoft.com/office/drawing/2014/main" id="{24773BCC-1779-B55B-16A8-82A5CC0A2D56}"/>
                </a:ext>
              </a:extLst>
            </p:cNvPr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22;p51">
              <a:extLst>
                <a:ext uri="{FF2B5EF4-FFF2-40B4-BE49-F238E27FC236}">
                  <a16:creationId xmlns:a16="http://schemas.microsoft.com/office/drawing/2014/main" id="{9CEF37D2-7DF7-8659-7D77-60B05B621AE7}"/>
                </a:ext>
              </a:extLst>
            </p:cNvPr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23;p51">
              <a:extLst>
                <a:ext uri="{FF2B5EF4-FFF2-40B4-BE49-F238E27FC236}">
                  <a16:creationId xmlns:a16="http://schemas.microsoft.com/office/drawing/2014/main" id="{EC91FF69-04FE-D95F-D1FC-43CA1B49AF9A}"/>
                </a:ext>
              </a:extLst>
            </p:cNvPr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24;p51">
              <a:extLst>
                <a:ext uri="{FF2B5EF4-FFF2-40B4-BE49-F238E27FC236}">
                  <a16:creationId xmlns:a16="http://schemas.microsoft.com/office/drawing/2014/main" id="{BE88CA78-D713-BFAA-0309-25247A458991}"/>
                </a:ext>
              </a:extLst>
            </p:cNvPr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25;p51">
              <a:extLst>
                <a:ext uri="{FF2B5EF4-FFF2-40B4-BE49-F238E27FC236}">
                  <a16:creationId xmlns:a16="http://schemas.microsoft.com/office/drawing/2014/main" id="{262522D5-101B-F39B-D477-D4FB7846FDF1}"/>
                </a:ext>
              </a:extLst>
            </p:cNvPr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26;p51">
            <a:extLst>
              <a:ext uri="{FF2B5EF4-FFF2-40B4-BE49-F238E27FC236}">
                <a16:creationId xmlns:a16="http://schemas.microsoft.com/office/drawing/2014/main" id="{DDD58883-84C0-9FFE-843C-0E1E22E92555}"/>
              </a:ext>
            </a:extLst>
          </p:cNvPr>
          <p:cNvGrpSpPr/>
          <p:nvPr/>
        </p:nvGrpSpPr>
        <p:grpSpPr>
          <a:xfrm>
            <a:off x="561770" y="3004581"/>
            <a:ext cx="349750" cy="429775"/>
            <a:chOff x="6084025" y="3045825"/>
            <a:chExt cx="349750" cy="429775"/>
          </a:xfrm>
        </p:grpSpPr>
        <p:sp>
          <p:nvSpPr>
            <p:cNvPr id="2440" name="Google Shape;2427;p51">
              <a:extLst>
                <a:ext uri="{FF2B5EF4-FFF2-40B4-BE49-F238E27FC236}">
                  <a16:creationId xmlns:a16="http://schemas.microsoft.com/office/drawing/2014/main" id="{1A7887E4-B523-2641-2E7E-13C4BEE1B4FA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1" name="Google Shape;2428;p51">
              <a:extLst>
                <a:ext uri="{FF2B5EF4-FFF2-40B4-BE49-F238E27FC236}">
                  <a16:creationId xmlns:a16="http://schemas.microsoft.com/office/drawing/2014/main" id="{8757AC47-92A7-B834-E174-A3B039F8B376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42" name="Google Shape;2429;p51">
                <a:extLst>
                  <a:ext uri="{FF2B5EF4-FFF2-40B4-BE49-F238E27FC236}">
                    <a16:creationId xmlns:a16="http://schemas.microsoft.com/office/drawing/2014/main" id="{27E6A095-FBB9-8F03-756A-CE8D485F7AEF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30;p51">
                <a:extLst>
                  <a:ext uri="{FF2B5EF4-FFF2-40B4-BE49-F238E27FC236}">
                    <a16:creationId xmlns:a16="http://schemas.microsoft.com/office/drawing/2014/main" id="{752270B1-F7CF-6D62-86BA-E56CEA978429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4" name="Google Shape;2431;p51">
                <a:extLst>
                  <a:ext uri="{FF2B5EF4-FFF2-40B4-BE49-F238E27FC236}">
                    <a16:creationId xmlns:a16="http://schemas.microsoft.com/office/drawing/2014/main" id="{B4F996ED-E7C5-E423-7281-468C0D2E5CD2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46" name="Google Shape;2432;p51">
                  <a:extLst>
                    <a:ext uri="{FF2B5EF4-FFF2-40B4-BE49-F238E27FC236}">
                      <a16:creationId xmlns:a16="http://schemas.microsoft.com/office/drawing/2014/main" id="{8557C8D2-E49B-6297-BD3F-180519A5435D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33;p51">
                  <a:extLst>
                    <a:ext uri="{FF2B5EF4-FFF2-40B4-BE49-F238E27FC236}">
                      <a16:creationId xmlns:a16="http://schemas.microsoft.com/office/drawing/2014/main" id="{58BE5479-C74E-7412-A63F-CD774E04891A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34;p51">
                  <a:extLst>
                    <a:ext uri="{FF2B5EF4-FFF2-40B4-BE49-F238E27FC236}">
                      <a16:creationId xmlns:a16="http://schemas.microsoft.com/office/drawing/2014/main" id="{37194ABF-D4EC-8C3C-F401-56CE5166E448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35;p51">
                  <a:extLst>
                    <a:ext uri="{FF2B5EF4-FFF2-40B4-BE49-F238E27FC236}">
                      <a16:creationId xmlns:a16="http://schemas.microsoft.com/office/drawing/2014/main" id="{08C90A07-A464-D7E8-ECDE-5A4911D63F22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45" name="Google Shape;2436;p51">
                <a:extLst>
                  <a:ext uri="{FF2B5EF4-FFF2-40B4-BE49-F238E27FC236}">
                    <a16:creationId xmlns:a16="http://schemas.microsoft.com/office/drawing/2014/main" id="{54EEB550-8495-C506-B56E-121C3AEADC31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50" name="Picture 2449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AC99C01B-551F-981C-2E0C-BCD789DF2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87" y="381734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1" grpId="0"/>
      <p:bldP spid="2373" grpId="0"/>
      <p:bldP spid="2375" grpId="0"/>
      <p:bldP spid="23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096723" y="1673700"/>
            <a:ext cx="4950554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/>
              <a:t>Демо апликација</a:t>
            </a:r>
            <a:endParaRPr sz="6000" dirty="0"/>
          </a:p>
        </p:txBody>
      </p:sp>
      <p:pic>
        <p:nvPicPr>
          <p:cNvPr id="6" name="Picture 5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AB97658A-E502-C6EA-AD6F-8419BFC4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sr-Cyrl-RS" dirty="0"/>
              <a:t>рхитектура</a:t>
            </a: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90391" y="233471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Фронтенд</a:t>
            </a:r>
            <a:endParaRPr sz="22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98657" y="2928311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Angular</a:t>
            </a:r>
            <a:endParaRPr sz="1800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25348" y="232080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Бекенд</a:t>
            </a:r>
            <a:endParaRPr sz="2200" dirty="0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49528" y="2931474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Spring Boot</a:t>
            </a:r>
            <a:endParaRPr sz="1800"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70391" y="233471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База података</a:t>
            </a:r>
            <a:endParaRPr sz="2200"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70391" y="2928311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MySQL</a:t>
            </a:r>
            <a:endParaRPr sz="1800"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33222" y="137315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179;p70">
            <a:extLst>
              <a:ext uri="{FF2B5EF4-FFF2-40B4-BE49-F238E27FC236}">
                <a16:creationId xmlns:a16="http://schemas.microsoft.com/office/drawing/2014/main" id="{46D6857E-5E44-B20D-9807-E4EEE0A54B64}"/>
              </a:ext>
            </a:extLst>
          </p:cNvPr>
          <p:cNvGrpSpPr/>
          <p:nvPr/>
        </p:nvGrpSpPr>
        <p:grpSpPr>
          <a:xfrm>
            <a:off x="1487100" y="1683139"/>
            <a:ext cx="712550" cy="504234"/>
            <a:chOff x="2383275" y="3108175"/>
            <a:chExt cx="429200" cy="305825"/>
          </a:xfrm>
        </p:grpSpPr>
        <p:sp>
          <p:nvSpPr>
            <p:cNvPr id="3" name="Google Shape;3180;p70">
              <a:extLst>
                <a:ext uri="{FF2B5EF4-FFF2-40B4-BE49-F238E27FC236}">
                  <a16:creationId xmlns:a16="http://schemas.microsoft.com/office/drawing/2014/main" id="{A104EAFF-F363-13A2-8187-EF92F21A443E}"/>
                </a:ext>
              </a:extLst>
            </p:cNvPr>
            <p:cNvSpPr/>
            <p:nvPr/>
          </p:nvSpPr>
          <p:spPr>
            <a:xfrm>
              <a:off x="2383275" y="3108175"/>
              <a:ext cx="429200" cy="305825"/>
            </a:xfrm>
            <a:custGeom>
              <a:avLst/>
              <a:gdLst/>
              <a:ahLst/>
              <a:cxnLst/>
              <a:rect l="l" t="t" r="r" b="b"/>
              <a:pathLst>
                <a:path w="17168" h="12233" extrusionOk="0">
                  <a:moveTo>
                    <a:pt x="10126" y="10217"/>
                  </a:moveTo>
                  <a:cubicBezTo>
                    <a:pt x="10021" y="10518"/>
                    <a:pt x="9735" y="10728"/>
                    <a:pt x="9419" y="10728"/>
                  </a:cubicBezTo>
                  <a:lnTo>
                    <a:pt x="7749" y="10728"/>
                  </a:lnTo>
                  <a:cubicBezTo>
                    <a:pt x="7418" y="10728"/>
                    <a:pt x="7132" y="10518"/>
                    <a:pt x="7027" y="10217"/>
                  </a:cubicBezTo>
                  <a:close/>
                  <a:moveTo>
                    <a:pt x="2046" y="1"/>
                  </a:moveTo>
                  <a:cubicBezTo>
                    <a:pt x="1354" y="1"/>
                    <a:pt x="783" y="557"/>
                    <a:pt x="783" y="1249"/>
                  </a:cubicBezTo>
                  <a:lnTo>
                    <a:pt x="783" y="2934"/>
                  </a:lnTo>
                  <a:cubicBezTo>
                    <a:pt x="783" y="3100"/>
                    <a:pt x="911" y="3183"/>
                    <a:pt x="1038" y="3183"/>
                  </a:cubicBezTo>
                  <a:cubicBezTo>
                    <a:pt x="1166" y="3183"/>
                    <a:pt x="1294" y="3100"/>
                    <a:pt x="1294" y="2934"/>
                  </a:cubicBezTo>
                  <a:lnTo>
                    <a:pt x="1294" y="1249"/>
                  </a:lnTo>
                  <a:cubicBezTo>
                    <a:pt x="1294" y="843"/>
                    <a:pt x="1625" y="497"/>
                    <a:pt x="2046" y="497"/>
                  </a:cubicBezTo>
                  <a:lnTo>
                    <a:pt x="15121" y="497"/>
                  </a:lnTo>
                  <a:cubicBezTo>
                    <a:pt x="15528" y="497"/>
                    <a:pt x="15874" y="843"/>
                    <a:pt x="15874" y="1249"/>
                  </a:cubicBezTo>
                  <a:lnTo>
                    <a:pt x="15874" y="8381"/>
                  </a:lnTo>
                  <a:lnTo>
                    <a:pt x="14249" y="8381"/>
                  </a:lnTo>
                  <a:cubicBezTo>
                    <a:pt x="13918" y="8381"/>
                    <a:pt x="13918" y="8878"/>
                    <a:pt x="14249" y="8878"/>
                  </a:cubicBezTo>
                  <a:lnTo>
                    <a:pt x="15874" y="8878"/>
                  </a:lnTo>
                  <a:lnTo>
                    <a:pt x="15874" y="9720"/>
                  </a:lnTo>
                  <a:lnTo>
                    <a:pt x="1294" y="9720"/>
                  </a:lnTo>
                  <a:lnTo>
                    <a:pt x="1294" y="8878"/>
                  </a:lnTo>
                  <a:lnTo>
                    <a:pt x="13135" y="8878"/>
                  </a:lnTo>
                  <a:cubicBezTo>
                    <a:pt x="13481" y="8878"/>
                    <a:pt x="13481" y="8381"/>
                    <a:pt x="13135" y="8381"/>
                  </a:cubicBezTo>
                  <a:lnTo>
                    <a:pt x="1294" y="8381"/>
                  </a:lnTo>
                  <a:lnTo>
                    <a:pt x="1294" y="4033"/>
                  </a:lnTo>
                  <a:cubicBezTo>
                    <a:pt x="1294" y="3860"/>
                    <a:pt x="1166" y="3773"/>
                    <a:pt x="1038" y="3773"/>
                  </a:cubicBezTo>
                  <a:cubicBezTo>
                    <a:pt x="911" y="3773"/>
                    <a:pt x="783" y="3860"/>
                    <a:pt x="783" y="4033"/>
                  </a:cubicBezTo>
                  <a:lnTo>
                    <a:pt x="783" y="9720"/>
                  </a:lnTo>
                  <a:lnTo>
                    <a:pt x="256" y="9720"/>
                  </a:lnTo>
                  <a:cubicBezTo>
                    <a:pt x="106" y="9720"/>
                    <a:pt x="0" y="9825"/>
                    <a:pt x="0" y="9961"/>
                  </a:cubicBezTo>
                  <a:lnTo>
                    <a:pt x="0" y="10969"/>
                  </a:lnTo>
                  <a:cubicBezTo>
                    <a:pt x="0" y="11661"/>
                    <a:pt x="557" y="12233"/>
                    <a:pt x="1264" y="12233"/>
                  </a:cubicBezTo>
                  <a:lnTo>
                    <a:pt x="4845" y="12233"/>
                  </a:lnTo>
                  <a:cubicBezTo>
                    <a:pt x="5176" y="12233"/>
                    <a:pt x="5176" y="11721"/>
                    <a:pt x="4845" y="11721"/>
                  </a:cubicBezTo>
                  <a:lnTo>
                    <a:pt x="1264" y="11721"/>
                  </a:lnTo>
                  <a:cubicBezTo>
                    <a:pt x="843" y="11721"/>
                    <a:pt x="512" y="11390"/>
                    <a:pt x="512" y="10969"/>
                  </a:cubicBezTo>
                  <a:lnTo>
                    <a:pt x="512" y="10217"/>
                  </a:lnTo>
                  <a:lnTo>
                    <a:pt x="6515" y="10217"/>
                  </a:lnTo>
                  <a:cubicBezTo>
                    <a:pt x="6635" y="10803"/>
                    <a:pt x="7147" y="11225"/>
                    <a:pt x="7749" y="11225"/>
                  </a:cubicBezTo>
                  <a:lnTo>
                    <a:pt x="9419" y="11225"/>
                  </a:lnTo>
                  <a:cubicBezTo>
                    <a:pt x="10021" y="11225"/>
                    <a:pt x="10532" y="10803"/>
                    <a:pt x="10653" y="10217"/>
                  </a:cubicBezTo>
                  <a:lnTo>
                    <a:pt x="16656" y="10217"/>
                  </a:lnTo>
                  <a:lnTo>
                    <a:pt x="16656" y="10969"/>
                  </a:lnTo>
                  <a:cubicBezTo>
                    <a:pt x="16656" y="11390"/>
                    <a:pt x="16325" y="11721"/>
                    <a:pt x="15904" y="11721"/>
                  </a:cubicBezTo>
                  <a:lnTo>
                    <a:pt x="5943" y="11721"/>
                  </a:lnTo>
                  <a:cubicBezTo>
                    <a:pt x="5612" y="11721"/>
                    <a:pt x="5612" y="12233"/>
                    <a:pt x="5943" y="12233"/>
                  </a:cubicBezTo>
                  <a:lnTo>
                    <a:pt x="15904" y="12233"/>
                  </a:lnTo>
                  <a:cubicBezTo>
                    <a:pt x="16596" y="12233"/>
                    <a:pt x="17168" y="11661"/>
                    <a:pt x="17152" y="10969"/>
                  </a:cubicBezTo>
                  <a:lnTo>
                    <a:pt x="17152" y="9961"/>
                  </a:lnTo>
                  <a:cubicBezTo>
                    <a:pt x="17152" y="9825"/>
                    <a:pt x="17047" y="9720"/>
                    <a:pt x="16912" y="9720"/>
                  </a:cubicBezTo>
                  <a:lnTo>
                    <a:pt x="16370" y="9720"/>
                  </a:lnTo>
                  <a:lnTo>
                    <a:pt x="16370" y="1249"/>
                  </a:lnTo>
                  <a:cubicBezTo>
                    <a:pt x="16370" y="557"/>
                    <a:pt x="15813" y="1"/>
                    <a:pt x="1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81;p70">
              <a:extLst>
                <a:ext uri="{FF2B5EF4-FFF2-40B4-BE49-F238E27FC236}">
                  <a16:creationId xmlns:a16="http://schemas.microsoft.com/office/drawing/2014/main" id="{5B867980-094C-FAF2-1218-085CFBF6904F}"/>
                </a:ext>
              </a:extLst>
            </p:cNvPr>
            <p:cNvSpPr/>
            <p:nvPr/>
          </p:nvSpPr>
          <p:spPr>
            <a:xfrm>
              <a:off x="2528075" y="3159700"/>
              <a:ext cx="139200" cy="118900"/>
            </a:xfrm>
            <a:custGeom>
              <a:avLst/>
              <a:gdLst/>
              <a:ahLst/>
              <a:cxnLst/>
              <a:rect l="l" t="t" r="r" b="b"/>
              <a:pathLst>
                <a:path w="5568" h="4756" extrusionOk="0">
                  <a:moveTo>
                    <a:pt x="5071" y="497"/>
                  </a:moveTo>
                  <a:lnTo>
                    <a:pt x="5071" y="4259"/>
                  </a:lnTo>
                  <a:lnTo>
                    <a:pt x="512" y="4259"/>
                  </a:lnTo>
                  <a:lnTo>
                    <a:pt x="512" y="497"/>
                  </a:lnTo>
                  <a:close/>
                  <a:moveTo>
                    <a:pt x="257" y="1"/>
                  </a:moveTo>
                  <a:cubicBezTo>
                    <a:pt x="121" y="1"/>
                    <a:pt x="1" y="106"/>
                    <a:pt x="1" y="257"/>
                  </a:cubicBezTo>
                  <a:lnTo>
                    <a:pt x="1" y="4500"/>
                  </a:lnTo>
                  <a:cubicBezTo>
                    <a:pt x="1" y="4635"/>
                    <a:pt x="121" y="4755"/>
                    <a:pt x="257" y="4755"/>
                  </a:cubicBezTo>
                  <a:lnTo>
                    <a:pt x="5312" y="4755"/>
                  </a:lnTo>
                  <a:cubicBezTo>
                    <a:pt x="5463" y="4755"/>
                    <a:pt x="5568" y="4650"/>
                    <a:pt x="5568" y="4500"/>
                  </a:cubicBezTo>
                  <a:lnTo>
                    <a:pt x="5568" y="257"/>
                  </a:lnTo>
                  <a:cubicBezTo>
                    <a:pt x="5568" y="106"/>
                    <a:pt x="5463" y="1"/>
                    <a:pt x="5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82;p70">
              <a:extLst>
                <a:ext uri="{FF2B5EF4-FFF2-40B4-BE49-F238E27FC236}">
                  <a16:creationId xmlns:a16="http://schemas.microsoft.com/office/drawing/2014/main" id="{5BD3773B-6A14-3E5A-A59B-323E78F03574}"/>
                </a:ext>
              </a:extLst>
            </p:cNvPr>
            <p:cNvSpPr/>
            <p:nvPr/>
          </p:nvSpPr>
          <p:spPr>
            <a:xfrm>
              <a:off x="2562700" y="3184150"/>
              <a:ext cx="69975" cy="70150"/>
            </a:xfrm>
            <a:custGeom>
              <a:avLst/>
              <a:gdLst/>
              <a:ahLst/>
              <a:cxnLst/>
              <a:rect l="l" t="t" r="r" b="b"/>
              <a:pathLst>
                <a:path w="2799" h="2806" extrusionOk="0">
                  <a:moveTo>
                    <a:pt x="512" y="648"/>
                  </a:moveTo>
                  <a:lnTo>
                    <a:pt x="1986" y="1400"/>
                  </a:lnTo>
                  <a:lnTo>
                    <a:pt x="512" y="2137"/>
                  </a:lnTo>
                  <a:lnTo>
                    <a:pt x="512" y="648"/>
                  </a:lnTo>
                  <a:close/>
                  <a:moveTo>
                    <a:pt x="243" y="0"/>
                  </a:moveTo>
                  <a:cubicBezTo>
                    <a:pt x="115" y="0"/>
                    <a:pt x="0" y="103"/>
                    <a:pt x="0" y="242"/>
                  </a:cubicBezTo>
                  <a:lnTo>
                    <a:pt x="0" y="2544"/>
                  </a:lnTo>
                  <a:cubicBezTo>
                    <a:pt x="0" y="2634"/>
                    <a:pt x="45" y="2724"/>
                    <a:pt x="120" y="2769"/>
                  </a:cubicBezTo>
                  <a:cubicBezTo>
                    <a:pt x="154" y="2794"/>
                    <a:pt x="200" y="2805"/>
                    <a:pt x="248" y="2805"/>
                  </a:cubicBezTo>
                  <a:cubicBezTo>
                    <a:pt x="287" y="2805"/>
                    <a:pt x="327" y="2798"/>
                    <a:pt x="361" y="2784"/>
                  </a:cubicBezTo>
                  <a:lnTo>
                    <a:pt x="2663" y="1626"/>
                  </a:lnTo>
                  <a:cubicBezTo>
                    <a:pt x="2738" y="1581"/>
                    <a:pt x="2799" y="1505"/>
                    <a:pt x="2799" y="1400"/>
                  </a:cubicBezTo>
                  <a:cubicBezTo>
                    <a:pt x="2799" y="1310"/>
                    <a:pt x="2738" y="1219"/>
                    <a:pt x="2663" y="1174"/>
                  </a:cubicBezTo>
                  <a:lnTo>
                    <a:pt x="361" y="31"/>
                  </a:lnTo>
                  <a:cubicBezTo>
                    <a:pt x="323" y="10"/>
                    <a:pt x="282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430;p90">
            <a:extLst>
              <a:ext uri="{FF2B5EF4-FFF2-40B4-BE49-F238E27FC236}">
                <a16:creationId xmlns:a16="http://schemas.microsoft.com/office/drawing/2014/main" id="{8AD536DC-0F76-2FEB-015F-FA939734887A}"/>
              </a:ext>
            </a:extLst>
          </p:cNvPr>
          <p:cNvGrpSpPr/>
          <p:nvPr/>
        </p:nvGrpSpPr>
        <p:grpSpPr>
          <a:xfrm>
            <a:off x="6961133" y="1650668"/>
            <a:ext cx="614934" cy="577799"/>
            <a:chOff x="6099375" y="2456075"/>
            <a:chExt cx="337684" cy="314194"/>
          </a:xfrm>
        </p:grpSpPr>
        <p:sp>
          <p:nvSpPr>
            <p:cNvPr id="7" name="Google Shape;15431;p90">
              <a:extLst>
                <a:ext uri="{FF2B5EF4-FFF2-40B4-BE49-F238E27FC236}">
                  <a16:creationId xmlns:a16="http://schemas.microsoft.com/office/drawing/2014/main" id="{4D6EBFC4-9DA9-8D2F-8910-233B6E33926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32;p90">
              <a:extLst>
                <a:ext uri="{FF2B5EF4-FFF2-40B4-BE49-F238E27FC236}">
                  <a16:creationId xmlns:a16="http://schemas.microsoft.com/office/drawing/2014/main" id="{259E0FB5-171B-9C4E-B3EE-7CB47DD7781E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6D6A32E3-8FA3-0F62-03D7-D8F50829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49" y="1875052"/>
            <a:ext cx="4311611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Резултати тестирања</a:t>
            </a:r>
            <a:endParaRPr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6B355AD-F568-C78D-3757-FCE24C05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4571900" y="2699111"/>
            <a:ext cx="4890882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b="1" dirty="0"/>
              <a:t>А</a:t>
            </a:r>
            <a:r>
              <a:rPr lang="en-US" b="1" dirty="0" err="1"/>
              <a:t>ngular</a:t>
            </a:r>
            <a:r>
              <a:rPr lang="en-US" dirty="0"/>
              <a:t> – </a:t>
            </a:r>
            <a:r>
              <a:rPr lang="sr-Cyrl-RS" dirty="0"/>
              <a:t>развијен од стране </a:t>
            </a:r>
            <a:r>
              <a:rPr lang="en-US" dirty="0"/>
              <a:t>Google-a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Selenium IDE </a:t>
            </a:r>
            <a:r>
              <a:rPr lang="en-US" dirty="0"/>
              <a:t>- Chrome </a:t>
            </a:r>
            <a:r>
              <a:rPr lang="sr-Cyrl-RS" dirty="0"/>
              <a:t>екстензија за тестирање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b="1" dirty="0"/>
              <a:t>Gemini</a:t>
            </a:r>
            <a:r>
              <a:rPr lang="sr-Latn-RS" dirty="0"/>
              <a:t> – </a:t>
            </a:r>
            <a:r>
              <a:rPr lang="en-US" dirty="0"/>
              <a:t>chatbot </a:t>
            </a:r>
            <a:r>
              <a:rPr lang="sr-Cyrl-RS" dirty="0"/>
              <a:t>заснован на ВИ који је развио </a:t>
            </a:r>
            <a:r>
              <a:rPr lang="en-US" dirty="0"/>
              <a:t>Google.</a:t>
            </a:r>
            <a:endParaRPr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697735" y="1510189"/>
            <a:ext cx="4010038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Коришћене </a:t>
            </a:r>
            <a:r>
              <a:rPr lang="sr-Latn-RS" dirty="0"/>
              <a:t>Google</a:t>
            </a:r>
            <a:r>
              <a:rPr lang="sr-Cyrl-RS" dirty="0"/>
              <a:t> технологије</a:t>
            </a:r>
            <a:r>
              <a:rPr lang="sr-Latn-RS" dirty="0"/>
              <a:t> </a:t>
            </a:r>
            <a:endParaRPr dirty="0"/>
          </a:p>
        </p:txBody>
      </p:sp>
      <p:pic>
        <p:nvPicPr>
          <p:cNvPr id="3" name="Picture 2" descr="A box with icons flying out&#10;&#10;Description automatically generated">
            <a:extLst>
              <a:ext uri="{FF2B5EF4-FFF2-40B4-BE49-F238E27FC236}">
                <a16:creationId xmlns:a16="http://schemas.microsoft.com/office/drawing/2014/main" id="{B52A00B9-D8DD-9F4C-9D15-8D058DD2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3" y="1314927"/>
            <a:ext cx="3877517" cy="2768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39F06EEA-F472-7300-2C86-13095C64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926</Words>
  <Application>Microsoft Office PowerPoint</Application>
  <PresentationFormat>On-screen Show (16:9)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Overpass Black</vt:lpstr>
      <vt:lpstr>Calibri</vt:lpstr>
      <vt:lpstr>Arial</vt:lpstr>
      <vt:lpstr>Aptos</vt:lpstr>
      <vt:lpstr>Open Sans</vt:lpstr>
      <vt:lpstr>Josefin Sans</vt:lpstr>
      <vt:lpstr>Fira Sans Extra Condensed Medium</vt:lpstr>
      <vt:lpstr>Aqua Marketing Plan by Slidego</vt:lpstr>
      <vt:lpstr>Интернет апликација</vt:lpstr>
      <vt:lpstr>Шта нудимо?</vt:lpstr>
      <vt:lpstr>Проблеми и решења</vt:lpstr>
      <vt:lpstr>Решавање циљева одрживог развоја УН (SDG)</vt:lpstr>
      <vt:lpstr>SWOT Анализа</vt:lpstr>
      <vt:lpstr>Демо апликација</vt:lpstr>
      <vt:lpstr>Aрхитектура</vt:lpstr>
      <vt:lpstr>Резултати тестирања</vt:lpstr>
      <vt:lpstr>Коришћене Google технологије </vt:lpstr>
      <vt:lpstr>Резултати спровођених анкета</vt:lpstr>
      <vt:lpstr>Планови за будућност</vt:lpstr>
      <vt:lpstr>Питања?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Миљан Војводић</cp:lastModifiedBy>
  <cp:revision>2</cp:revision>
  <dcterms:modified xsi:type="dcterms:W3CDTF">2024-12-22T03:09:31Z</dcterms:modified>
</cp:coreProperties>
</file>